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78" r:id="rId3"/>
    <p:sldId id="279" r:id="rId4"/>
    <p:sldId id="2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82009" cy="6085242"/>
          </a:xfrm>
        </p:spPr>
        <p:txBody>
          <a:bodyPr/>
          <a:lstStyle/>
          <a:p>
            <a:pPr algn="r"/>
            <a:r>
              <a:rPr lang="ar-IQ" sz="6000" dirty="0">
                <a:solidFill>
                  <a:srgbClr val="FFFF00"/>
                </a:solidFill>
              </a:rPr>
              <a:t>•	طريقة الدفاع عن </a:t>
            </a:r>
            <a:r>
              <a:rPr lang="ar-IQ" sz="6000" dirty="0" smtClean="0">
                <a:solidFill>
                  <a:srgbClr val="FFFF00"/>
                </a:solidFill>
              </a:rPr>
              <a:t>المنطقة</a:t>
            </a:r>
            <a:r>
              <a:rPr lang="en-US" sz="6000" dirty="0" smtClean="0">
                <a:solidFill>
                  <a:srgbClr val="FFFF00"/>
                </a:solidFill>
              </a:rPr>
              <a:t>.</a:t>
            </a:r>
            <a:r>
              <a:rPr lang="en-US" sz="6000" dirty="0">
                <a:solidFill>
                  <a:srgbClr val="FFFF00"/>
                </a:solidFill>
              </a:rPr>
              <a:t/>
            </a:r>
            <a:br>
              <a:rPr lang="en-US" sz="6000" dirty="0">
                <a:solidFill>
                  <a:srgbClr val="FFFF00"/>
                </a:solidFill>
              </a:rPr>
            </a:br>
            <a:r>
              <a:rPr lang="en-US" sz="6000" dirty="0">
                <a:solidFill>
                  <a:srgbClr val="FFFF00"/>
                </a:solidFill>
              </a:rPr>
              <a:t>•	</a:t>
            </a:r>
            <a:r>
              <a:rPr lang="ar-IQ" sz="6000" dirty="0">
                <a:solidFill>
                  <a:srgbClr val="FFFF00"/>
                </a:solidFill>
              </a:rPr>
              <a:t>طريقة الدفاع رجل </a:t>
            </a:r>
            <a:r>
              <a:rPr lang="ar-IQ" sz="6000" dirty="0" smtClean="0">
                <a:solidFill>
                  <a:srgbClr val="FFFF00"/>
                </a:solidFill>
              </a:rPr>
              <a:t>لرجل</a:t>
            </a:r>
            <a:r>
              <a:rPr lang="en-US" sz="6000" dirty="0" smtClean="0">
                <a:solidFill>
                  <a:srgbClr val="FFFF00"/>
                </a:solidFill>
              </a:rPr>
              <a:t>.</a:t>
            </a:r>
            <a:r>
              <a:rPr lang="en-US" sz="6000" dirty="0">
                <a:solidFill>
                  <a:srgbClr val="FFFF00"/>
                </a:solidFill>
              </a:rPr>
              <a:t/>
            </a:r>
            <a:br>
              <a:rPr lang="en-US" sz="6000" dirty="0">
                <a:solidFill>
                  <a:srgbClr val="FFFF00"/>
                </a:solidFill>
              </a:rPr>
            </a:br>
            <a:r>
              <a:rPr lang="en-US" sz="6000" dirty="0">
                <a:solidFill>
                  <a:srgbClr val="FFFF00"/>
                </a:solidFill>
              </a:rPr>
              <a:t>•	</a:t>
            </a:r>
            <a:r>
              <a:rPr lang="ar-IQ" sz="6000" dirty="0">
                <a:solidFill>
                  <a:srgbClr val="FFFF00"/>
                </a:solidFill>
              </a:rPr>
              <a:t>طريقة الدفاع المختلط ( المركب</a:t>
            </a:r>
            <a:r>
              <a:rPr lang="ar-IQ" sz="6000" dirty="0" smtClean="0">
                <a:solidFill>
                  <a:srgbClr val="FFFF00"/>
                </a:solidFill>
              </a:rPr>
              <a:t>)</a:t>
            </a:r>
            <a:r>
              <a:rPr lang="en-US" sz="6000" dirty="0" smtClean="0">
                <a:solidFill>
                  <a:srgbClr val="FFFF00"/>
                </a:solidFill>
              </a:rPr>
              <a:t>.</a:t>
            </a:r>
            <a:endParaRPr lang="en-US" sz="6000" dirty="0">
              <a:solidFill>
                <a:srgbClr val="FFFF00"/>
              </a:solidFill>
            </a:endParaRPr>
          </a:p>
        </p:txBody>
      </p:sp>
    </p:spTree>
    <p:extLst>
      <p:ext uri="{BB962C8B-B14F-4D97-AF65-F5344CB8AC3E}">
        <p14:creationId xmlns:p14="http://schemas.microsoft.com/office/powerpoint/2010/main" val="30206376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65760" y="452718"/>
            <a:ext cx="11567159" cy="6268122"/>
          </a:xfrm>
        </p:spPr>
        <p:txBody>
          <a:bodyPr/>
          <a:lstStyle/>
          <a:p>
            <a:pPr algn="r"/>
            <a:r>
              <a:rPr lang="ar-IQ" dirty="0">
                <a:solidFill>
                  <a:srgbClr val="FFFF00"/>
                </a:solidFill>
              </a:rPr>
              <a:t>الدفاع عن المنطقة </a:t>
            </a:r>
            <a:br>
              <a:rPr lang="ar-IQ" dirty="0">
                <a:solidFill>
                  <a:srgbClr val="FFFF00"/>
                </a:solidFill>
              </a:rPr>
            </a:br>
            <a:r>
              <a:rPr lang="ar-IQ" dirty="0">
                <a:solidFill>
                  <a:srgbClr val="FFFF00"/>
                </a:solidFill>
              </a:rPr>
              <a:t>تعتبر هذه الطريقة من افضل الطرق و اكثر استخداما في لعبة كرة اليد و تتلخص هذه الطريقة بان يعمل جميع افراد الفريق المدافع كوحدة للدفاع ضمن المنطقة القريبة لخط ستة امتار بحيث يكون كل لاعب مدافع مسؤول عن مراقبة لاعب مهاجم ضمن حدود منطقته وان حركة أي لاعب مدافع ضمن حدود المنطقة الدفاعية يجب ان تكون مرتبطة ارتباطا وثيقا بحدود الكرة و حركة اللاعب الخصم و حركة اللاعبين المدافعين بحيث تكون هذه الحركة منسقة ومتماسكة بدرجة لا تسمح لأعضاء الفريق المهاجم من فتح ثغرة و اختراق الخط.</a:t>
            </a:r>
          </a:p>
        </p:txBody>
      </p:sp>
    </p:spTree>
    <p:extLst>
      <p:ext uri="{BB962C8B-B14F-4D97-AF65-F5344CB8AC3E}">
        <p14:creationId xmlns:p14="http://schemas.microsoft.com/office/powerpoint/2010/main" val="1164626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890569" cy="6222402"/>
          </a:xfrm>
        </p:spPr>
        <p:txBody>
          <a:bodyPr/>
          <a:lstStyle/>
          <a:p>
            <a:pPr algn="r"/>
            <a:r>
              <a:rPr lang="ar-IQ" dirty="0">
                <a:solidFill>
                  <a:srgbClr val="FFFF00"/>
                </a:solidFill>
              </a:rPr>
              <a:t>مزايا طريقة الدفاع عن المنطقة:</a:t>
            </a:r>
            <a:br>
              <a:rPr lang="ar-IQ" dirty="0">
                <a:solidFill>
                  <a:srgbClr val="FFFF00"/>
                </a:solidFill>
              </a:rPr>
            </a:br>
            <a:r>
              <a:rPr lang="ar-IQ" dirty="0">
                <a:solidFill>
                  <a:srgbClr val="FFFF00"/>
                </a:solidFill>
              </a:rPr>
              <a:t>1 - تساعد على توظيف المهارات الدفاعية الفردية ضمن العمل الدفاعي </a:t>
            </a:r>
            <a:r>
              <a:rPr lang="ar-IQ" dirty="0" err="1">
                <a:solidFill>
                  <a:srgbClr val="FFFF00"/>
                </a:solidFill>
              </a:rPr>
              <a:t>الفرقي</a:t>
            </a:r>
            <a:r>
              <a:rPr lang="ar-IQ" dirty="0">
                <a:solidFill>
                  <a:srgbClr val="FFFF00"/>
                </a:solidFill>
              </a:rPr>
              <a:t> مما يساعد على تغطية المدافع الضعيف.</a:t>
            </a:r>
            <a:br>
              <a:rPr lang="ar-IQ" dirty="0">
                <a:solidFill>
                  <a:srgbClr val="FFFF00"/>
                </a:solidFill>
              </a:rPr>
            </a:br>
            <a:r>
              <a:rPr lang="ar-IQ" dirty="0">
                <a:solidFill>
                  <a:srgbClr val="FFFF00"/>
                </a:solidFill>
              </a:rPr>
              <a:t>2 - تساعد اللاعب المدافع في بذل جهد دفاعي اقل وذلك من خلال ارتباط عمل المدافع بمراقبة المهاجم ضمن منطقه محددة.</a:t>
            </a:r>
            <a:br>
              <a:rPr lang="ar-IQ" dirty="0">
                <a:solidFill>
                  <a:srgbClr val="FFFF00"/>
                </a:solidFill>
              </a:rPr>
            </a:br>
            <a:r>
              <a:rPr lang="ar-IQ" dirty="0">
                <a:solidFill>
                  <a:srgbClr val="FFFF00"/>
                </a:solidFill>
              </a:rPr>
              <a:t>3 - تسمح باستئناف هجوم خاطف بسهولة.</a:t>
            </a:r>
            <a:br>
              <a:rPr lang="ar-IQ" dirty="0">
                <a:solidFill>
                  <a:srgbClr val="FFFF00"/>
                </a:solidFill>
              </a:rPr>
            </a:br>
            <a:r>
              <a:rPr lang="ar-IQ" dirty="0">
                <a:solidFill>
                  <a:srgbClr val="FFFF00"/>
                </a:solidFill>
              </a:rPr>
              <a:t>4 -  تساعد أعضاء الفريق المدافع بالانتظام في تشكيل دفاعي مرن ومتحرك حول وأمام خط المرمى مباشرة، 5 - تعتبر انسب طريقة للحد من خطورة الفريق المهاجم الذي يجيد أعضاءه اللعب والتصويب من المناطق القريبة.</a:t>
            </a:r>
            <a:endParaRPr lang="en-US" dirty="0">
              <a:solidFill>
                <a:srgbClr val="FFFF00"/>
              </a:solidFill>
            </a:endParaRPr>
          </a:p>
        </p:txBody>
      </p:sp>
    </p:spTree>
    <p:extLst>
      <p:ext uri="{BB962C8B-B14F-4D97-AF65-F5344CB8AC3E}">
        <p14:creationId xmlns:p14="http://schemas.microsoft.com/office/powerpoint/2010/main" val="28989804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6241" y="452718"/>
            <a:ext cx="11262360" cy="6009042"/>
          </a:xfrm>
        </p:spPr>
        <p:txBody>
          <a:bodyPr/>
          <a:lstStyle/>
          <a:p>
            <a:pPr algn="r"/>
            <a:r>
              <a:rPr lang="ar-IQ" dirty="0">
                <a:solidFill>
                  <a:srgbClr val="FFFF00"/>
                </a:solidFill>
              </a:rPr>
              <a:t>عيوب طريقة الدفاع عن المنطقة:</a:t>
            </a:r>
            <a:br>
              <a:rPr lang="ar-IQ" dirty="0">
                <a:solidFill>
                  <a:srgbClr val="FFFF00"/>
                </a:solidFill>
              </a:rPr>
            </a:br>
            <a:r>
              <a:rPr lang="ar-IQ" dirty="0">
                <a:solidFill>
                  <a:srgbClr val="FFFF00"/>
                </a:solidFill>
              </a:rPr>
              <a:t>1 - أنها غير فعالة ضد الفريق الذي يمتلك مهاجمين يجيدون اللعب والتصويب من المناطق البعيدة.</a:t>
            </a:r>
            <a:br>
              <a:rPr lang="ar-IQ" dirty="0">
                <a:solidFill>
                  <a:srgbClr val="FFFF00"/>
                </a:solidFill>
              </a:rPr>
            </a:br>
            <a:r>
              <a:rPr lang="ar-IQ" dirty="0">
                <a:solidFill>
                  <a:srgbClr val="FFFF00"/>
                </a:solidFill>
              </a:rPr>
              <a:t>2 - أنها تتسم بالسلبية في الحصول على الكرة وعلى وجه الخصوص في حالة كون الفريق المدافع مغلوبا بفارق قليل من الأهداف وفي الدقائق الأخيرة من وقت المباراة.</a:t>
            </a:r>
            <a:br>
              <a:rPr lang="ar-IQ" dirty="0">
                <a:solidFill>
                  <a:srgbClr val="FFFF00"/>
                </a:solidFill>
              </a:rPr>
            </a:br>
            <a:endParaRPr lang="ar-IQ" dirty="0">
              <a:solidFill>
                <a:srgbClr val="FFFF00"/>
              </a:solidFill>
            </a:endParaRPr>
          </a:p>
        </p:txBody>
      </p:sp>
    </p:spTree>
    <p:extLst>
      <p:ext uri="{BB962C8B-B14F-4D97-AF65-F5344CB8AC3E}">
        <p14:creationId xmlns:p14="http://schemas.microsoft.com/office/powerpoint/2010/main" val="11305641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401</TotalTime>
  <Words>16</Words>
  <Application>Microsoft Office PowerPoint</Application>
  <PresentationFormat>ملء الشاشة</PresentationFormat>
  <Paragraphs>4</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Century Gothic</vt:lpstr>
      <vt:lpstr>Times New Roman</vt:lpstr>
      <vt:lpstr>Wingdings 3</vt:lpstr>
      <vt:lpstr>أيون</vt:lpstr>
      <vt:lpstr>• طريقة الدفاع عن المنطقة. • طريقة الدفاع رجل لرجل. • طريقة الدفاع المختلط ( المركب).</vt:lpstr>
      <vt:lpstr>الدفاع عن المنطقة  تعتبر هذه الطريقة من افضل الطرق و اكثر استخداما في لعبة كرة اليد و تتلخص هذه الطريقة بان يعمل جميع افراد الفريق المدافع كوحدة للدفاع ضمن المنطقة القريبة لخط ستة امتار بحيث يكون كل لاعب مدافع مسؤول عن مراقبة لاعب مهاجم ضمن حدود منطقته وان حركة أي لاعب مدافع ضمن حدود المنطقة الدفاعية يجب ان تكون مرتبطة ارتباطا وثيقا بحدود الكرة و حركة اللاعب الخصم و حركة اللاعبين المدافعين بحيث تكون هذه الحركة منسقة ومتماسكة بدرجة لا تسمح لأعضاء الفريق المهاجم من فتح ثغرة و اختراق الخط.</vt:lpstr>
      <vt:lpstr>مزايا طريقة الدفاع عن المنطقة: 1 - تساعد على توظيف المهارات الدفاعية الفردية ضمن العمل الدفاعي الفرقي مما يساعد على تغطية المدافع الضعيف. 2 - تساعد اللاعب المدافع في بذل جهد دفاعي اقل وذلك من خلال ارتباط عمل المدافع بمراقبة المهاجم ضمن منطقه محددة. 3 - تسمح باستئناف هجوم خاطف بسهولة. 4 -  تساعد أعضاء الفريق المدافع بالانتظام في تشكيل دفاعي مرن ومتحرك حول وأمام خط المرمى مباشرة، 5 - تعتبر انسب طريقة للحد من خطورة الفريق المهاجم الذي يجيد أعضاءه اللعب والتصويب من المناطق القريبة.</vt:lpstr>
      <vt:lpstr>عيوب طريقة الدفاع عن المنطقة: 1 - أنها غير فعالة ضد الفريق الذي يمتلك مهاجمين يجيدون اللعب والتصويب من المناطق البعيدة. 2 - أنها تتسم بالسلبية في الحصول على الكرة وعلى وجه الخصوص في حالة كون الفريق المدافع مغلوبا بفارق قليل من الأهداف وفي الدقائق الأخيرة من وقت المباراة.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2018-12-12T07:16:44Z</dcterms:modified>
</cp:coreProperties>
</file>